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51"/>
  </p:notesMasterIdLst>
  <p:sldIdLst>
    <p:sldId id="256" r:id="rId2"/>
    <p:sldId id="257" r:id="rId3"/>
    <p:sldId id="295" r:id="rId4"/>
    <p:sldId id="258" r:id="rId5"/>
    <p:sldId id="259" r:id="rId6"/>
    <p:sldId id="275" r:id="rId7"/>
    <p:sldId id="260" r:id="rId8"/>
    <p:sldId id="296" r:id="rId9"/>
    <p:sldId id="272" r:id="rId10"/>
    <p:sldId id="274" r:id="rId11"/>
    <p:sldId id="297" r:id="rId12"/>
    <p:sldId id="280" r:id="rId13"/>
    <p:sldId id="282" r:id="rId14"/>
    <p:sldId id="281" r:id="rId15"/>
    <p:sldId id="298" r:id="rId16"/>
    <p:sldId id="299" r:id="rId17"/>
    <p:sldId id="300" r:id="rId18"/>
    <p:sldId id="302" r:id="rId19"/>
    <p:sldId id="301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5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5" r:id="rId36"/>
    <p:sldId id="326" r:id="rId37"/>
    <p:sldId id="328" r:id="rId38"/>
    <p:sldId id="327" r:id="rId39"/>
    <p:sldId id="329" r:id="rId40"/>
    <p:sldId id="333" r:id="rId41"/>
    <p:sldId id="334" r:id="rId42"/>
    <p:sldId id="335" r:id="rId43"/>
    <p:sldId id="336" r:id="rId44"/>
    <p:sldId id="338" r:id="rId45"/>
    <p:sldId id="343" r:id="rId46"/>
    <p:sldId id="344" r:id="rId47"/>
    <p:sldId id="345" r:id="rId48"/>
    <p:sldId id="347" r:id="rId49"/>
    <p:sldId id="351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5" autoAdjust="0"/>
    <p:restoredTop sz="94660"/>
  </p:normalViewPr>
  <p:slideViewPr>
    <p:cSldViewPr snapToObjects="1">
      <p:cViewPr varScale="1">
        <p:scale>
          <a:sx n="70" d="100"/>
          <a:sy n="70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744F2-2A2F-B546-88BE-6A3EF8DD7D44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74C01D-0AC5-1647-AC29-2BF550EDA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7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73F769-E63B-EC4F-AB69-48F703AE39E6}" type="slidenum">
              <a:rPr lang="en-US"/>
              <a:pPr/>
              <a:t>9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F5DA79-6F5F-3846-B7D9-C0FFE1979DFF}" type="slidenum">
              <a:rPr lang="en-US"/>
              <a:pPr/>
              <a:t>32</a:t>
            </a:fld>
            <a:endParaRPr lang="en-US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6EE8D5-962E-0149-B509-9D306C45F85B}" type="slidenum">
              <a:rPr lang="en-US"/>
              <a:pPr/>
              <a:t>33</a:t>
            </a:fld>
            <a:endParaRPr lang="en-US"/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E879D-3A98-F84E-9021-4F594C6C8E75}" type="slidenum">
              <a:rPr lang="en-US"/>
              <a:pPr/>
              <a:t>34</a:t>
            </a:fld>
            <a:endParaRPr lang="en-US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ECAFFC-A4FB-B143-A05D-4A724D63E522}" type="slidenum">
              <a:rPr lang="en-US"/>
              <a:pPr/>
              <a:t>35</a:t>
            </a:fld>
            <a:endParaRPr lang="en-US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EE41E-A6A1-C346-9B5B-17CEB4565D21}" type="slidenum">
              <a:rPr lang="en-US"/>
              <a:pPr/>
              <a:t>36</a:t>
            </a:fld>
            <a:endParaRPr lang="en-US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22898F-571A-394A-B33A-FC4CD64D4C67}" type="slidenum">
              <a:rPr lang="en-US"/>
              <a:pPr/>
              <a:t>37</a:t>
            </a:fld>
            <a:endParaRPr lang="en-US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F1F83B-7FFB-1D40-82E4-1A6961B68CED}" type="slidenum">
              <a:rPr lang="en-US"/>
              <a:pPr/>
              <a:t>38</a:t>
            </a:fld>
            <a:endParaRPr lang="en-US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5D5C06-7B80-3144-BEEF-D3577F92A944}" type="slidenum">
              <a:rPr lang="en-US"/>
              <a:pPr/>
              <a:t>39</a:t>
            </a:fld>
            <a:endParaRPr lang="en-US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F88910-93BD-DF4F-A425-99772BA9F007}" type="slidenum">
              <a:rPr lang="en-US"/>
              <a:pPr/>
              <a:t>40</a:t>
            </a:fld>
            <a:endParaRPr lang="en-US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E33EC0-21DC-6D45-A777-715DC0F425B6}" type="slidenum">
              <a:rPr lang="en-US"/>
              <a:pPr/>
              <a:t>41</a:t>
            </a:fld>
            <a:endParaRPr lang="en-US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BDCDE9-276C-B74F-83BB-815BAE7D0867}" type="slidenum">
              <a:rPr lang="en-US"/>
              <a:pPr/>
              <a:t>12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5356D7-E9D4-5140-AA59-F0F7F559EB57}" type="slidenum">
              <a:rPr lang="en-US"/>
              <a:pPr/>
              <a:t>42</a:t>
            </a:fld>
            <a:endParaRPr lang="en-US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58417C-330E-194B-8348-95531FFD5F37}" type="slidenum">
              <a:rPr lang="en-US"/>
              <a:pPr/>
              <a:t>43</a:t>
            </a:fld>
            <a:endParaRPr lang="en-US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7055BF-FFEF-8C4C-8745-94DDE61117FC}" type="slidenum">
              <a:rPr lang="en-US"/>
              <a:pPr/>
              <a:t>44</a:t>
            </a:fld>
            <a:endParaRPr lang="en-US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16117-B262-DD49-8B41-C849407E6258}" type="slidenum">
              <a:rPr lang="en-US"/>
              <a:pPr/>
              <a:t>45</a:t>
            </a:fld>
            <a:endParaRPr lang="en-US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8C0FA6-874D-C143-8B0D-F49B8B3DEB54}" type="slidenum">
              <a:rPr lang="en-US"/>
              <a:pPr/>
              <a:t>46</a:t>
            </a:fld>
            <a:endParaRPr lang="en-US"/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CB8582-D6A5-A547-AF19-7B9FF0268982}" type="slidenum">
              <a:rPr lang="en-US"/>
              <a:pPr/>
              <a:t>47</a:t>
            </a:fld>
            <a:endParaRPr lang="en-US"/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4EF5AD-31E1-284B-95E5-7179EA9BB162}" type="slidenum">
              <a:rPr lang="en-US"/>
              <a:pPr/>
              <a:t>48</a:t>
            </a:fld>
            <a:endParaRPr lang="en-US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702967-1751-C248-B2D2-45AC852D8F23}" type="slidenum">
              <a:rPr lang="en-US"/>
              <a:pPr/>
              <a:t>49</a:t>
            </a:fld>
            <a:endParaRPr lang="en-US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9BEE1-3E7A-594B-B057-6B7FDE8D3964}" type="slidenum">
              <a:rPr lang="en-US"/>
              <a:pPr/>
              <a:t>13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CC1C53-AE89-4D4A-BAD9-97EEA948679B}" type="slidenum">
              <a:rPr lang="en-US"/>
              <a:pPr/>
              <a:t>14</a:t>
            </a:fld>
            <a:endParaRPr lang="en-U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C67C0B-D270-F14D-9194-6320C00017CD}" type="slidenum">
              <a:rPr lang="en-US"/>
              <a:pPr/>
              <a:t>27</a:t>
            </a:fld>
            <a:endParaRPr lang="en-US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6475AD-A128-C942-A188-1456E89F6E27}" type="slidenum">
              <a:rPr lang="en-US"/>
              <a:pPr/>
              <a:t>28</a:t>
            </a:fld>
            <a:endParaRPr lang="en-US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D4763-D8B6-F441-BE6E-F1023B872FC2}" type="slidenum">
              <a:rPr lang="en-US"/>
              <a:pPr/>
              <a:t>29</a:t>
            </a:fld>
            <a:endParaRPr lang="en-US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C3D3A4-8F31-AD42-A84A-6C449D8C9C51}" type="slidenum">
              <a:rPr lang="en-US"/>
              <a:pPr/>
              <a:t>30</a:t>
            </a:fld>
            <a:endParaRPr lang="en-US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21954-46F5-AA4E-8AFA-5314A3AD0D73}" type="slidenum">
              <a:rPr lang="en-US"/>
              <a:pPr/>
              <a:t>31</a:t>
            </a:fld>
            <a:endParaRPr lang="en-US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18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4E94F59-3053-6E43-B301-21A2AB215AB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309D7ED-4D86-9A44-A8CF-9B53848F66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45720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bin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bin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dl.tamu.edu/FLORA/tfplab/veg33.jpg" TargetMode="External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hyperlink" Target="http://www.csdl.tamu.edu/FLORA/tfplab/veg33.jpg" TargetMode="External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Relationship Id="rId9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Botany </a:t>
            </a:r>
            <a:br>
              <a:rPr lang="en-US" dirty="0" smtClean="0"/>
            </a:br>
            <a:r>
              <a:rPr lang="en-US" dirty="0" smtClean="0"/>
              <a:t>the study of plants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General Biology</a:t>
            </a:r>
          </a:p>
          <a:p>
            <a:r>
              <a:rPr lang="en-US" dirty="0" smtClean="0"/>
              <a:t>Mr. Cobb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0"/>
            <a:ext cx="8534400" cy="1431925"/>
          </a:xfrm>
        </p:spPr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Plant Life Cycle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90600" y="1066800"/>
            <a:ext cx="7010400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2800" b="1">
                <a:latin typeface="Comic Sans MS" charset="0"/>
              </a:rPr>
              <a:t>ALTERNATION OF GENERATIONS</a:t>
            </a:r>
          </a:p>
        </p:txBody>
      </p:sp>
      <p:pic>
        <p:nvPicPr>
          <p:cNvPr id="16388" name="Picture 5" descr="Figure 19-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492250"/>
            <a:ext cx="59436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0" y="2667000"/>
            <a:ext cx="3810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Comic Sans MS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Plants</a:t>
            </a:r>
            <a:br>
              <a:rPr lang="en-US" dirty="0" smtClean="0"/>
            </a:br>
            <a:r>
              <a:rPr lang="en-US" dirty="0" smtClean="0"/>
              <a:t> without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Typical Ferns (</a:t>
            </a:r>
            <a:r>
              <a:rPr lang="en-US" dirty="0" err="1" smtClean="0"/>
              <a:t>Pteridophyta</a:t>
            </a:r>
            <a:r>
              <a:rPr lang="en-US" dirty="0"/>
              <a:t> </a:t>
            </a:r>
            <a:r>
              <a:rPr lang="en-US" dirty="0" smtClean="0"/>
              <a:t>phylum)</a:t>
            </a:r>
          </a:p>
          <a:p>
            <a:r>
              <a:rPr lang="en-US" dirty="0" smtClean="0"/>
              <a:t>Leaves are called fronds.</a:t>
            </a:r>
          </a:p>
          <a:p>
            <a:r>
              <a:rPr lang="en-US" dirty="0" smtClean="0"/>
              <a:t>Collection of spores on the bottom of leaves called </a:t>
            </a:r>
            <a:r>
              <a:rPr lang="en-US" dirty="0" err="1" smtClean="0"/>
              <a:t>sori</a:t>
            </a:r>
            <a:r>
              <a:rPr lang="en-US" dirty="0" smtClean="0"/>
              <a:t>.</a:t>
            </a:r>
          </a:p>
          <a:p>
            <a:r>
              <a:rPr lang="en-US" dirty="0" smtClean="0"/>
              <a:t>Unique reproduction of a heart shaped gametophyte.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13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bbl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2532" name="Picture 5" descr="fern_gamet_Compos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73038"/>
            <a:ext cx="8305800" cy="645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4580" name="Picture 5" descr="gameto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04800"/>
            <a:ext cx="883920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3556" name="Picture 5" descr="fern_life_cyc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1300"/>
            <a:ext cx="8534400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Plants</a:t>
            </a:r>
            <a:br>
              <a:rPr lang="en-US" dirty="0" smtClean="0"/>
            </a:br>
            <a:r>
              <a:rPr lang="en-US" dirty="0" smtClean="0"/>
              <a:t>without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3 other phyla include such plants as horsetails, club mosses, and whisk ferns.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41" y="3114675"/>
            <a:ext cx="1752600" cy="284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lubMoss_LycopodiumClavatum_VanceCove_0507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429000"/>
            <a:ext cx="2971800" cy="2206884"/>
          </a:xfrm>
          <a:prstGeom prst="rect">
            <a:avLst/>
          </a:prstGeom>
        </p:spPr>
      </p:pic>
      <p:pic>
        <p:nvPicPr>
          <p:cNvPr id="6" name="Picture 5" descr="psilotophyta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3429000"/>
            <a:ext cx="2950195" cy="22068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6031468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Horsetail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031468"/>
            <a:ext cx="1243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Club Moss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86600" y="60314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Whisk Fern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8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Vascular plants</a:t>
            </a:r>
            <a:br>
              <a:rPr lang="en-US" dirty="0" smtClean="0"/>
            </a:br>
            <a:r>
              <a:rPr lang="en-US" dirty="0" smtClean="0"/>
              <a:t>with seeds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Gymnosperms = naked seed</a:t>
            </a:r>
          </a:p>
          <a:p>
            <a:pPr lvl="1"/>
            <a:r>
              <a:rPr lang="en-US" dirty="0"/>
              <a:t>Phylum </a:t>
            </a:r>
            <a:r>
              <a:rPr lang="en-US" dirty="0" err="1"/>
              <a:t>Coniferophyta</a:t>
            </a:r>
            <a:r>
              <a:rPr lang="en-US" dirty="0"/>
              <a:t>:  Cone bearing </a:t>
            </a:r>
            <a:r>
              <a:rPr lang="en-US" dirty="0" smtClean="0"/>
              <a:t>plants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i="1" dirty="0" smtClean="0"/>
              <a:t>Angiosperms</a:t>
            </a:r>
          </a:p>
          <a:p>
            <a:pPr lvl="1"/>
            <a:r>
              <a:rPr lang="en-US" i="1" dirty="0" smtClean="0"/>
              <a:t>Phylum </a:t>
            </a:r>
            <a:r>
              <a:rPr lang="en-US" i="1" dirty="0" err="1" smtClean="0"/>
              <a:t>Anthophyta</a:t>
            </a:r>
            <a:r>
              <a:rPr lang="en-US" i="1" dirty="0" smtClean="0"/>
              <a:t>:  The flowering plants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814" y="2556243"/>
            <a:ext cx="1021557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514601"/>
            <a:ext cx="1143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8894"/>
            <a:ext cx="1857577" cy="15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31" y="5175466"/>
            <a:ext cx="1356369" cy="159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Documents and Settings\jcobb\Desktop\oaks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256" y="5198894"/>
            <a:ext cx="1796344" cy="161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Documents and Settings\jcobb\Desktop\Grape_Skin_PE_5_Resveratro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265" y="5198894"/>
            <a:ext cx="1754053" cy="159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jcobb\Desktop\pine 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2" y="2776537"/>
            <a:ext cx="1463273" cy="146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Documents and Settings\jcobb\Desktop\pivi742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08226"/>
            <a:ext cx="1905000" cy="143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72" y="2776537"/>
            <a:ext cx="996137" cy="149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 descr="C:\Documents and Settings\jcobb\Desktop\corn%20ears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210" y="5226190"/>
            <a:ext cx="1937377" cy="154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30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Coniferophyta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Seeds in cones  (pollen cones and seed cones)</a:t>
            </a:r>
          </a:p>
          <a:p>
            <a:r>
              <a:rPr lang="en-US" dirty="0" smtClean="0"/>
              <a:t>Evergreen</a:t>
            </a:r>
          </a:p>
          <a:p>
            <a:r>
              <a:rPr lang="en-US" dirty="0" smtClean="0"/>
              <a:t>No flower</a:t>
            </a:r>
          </a:p>
          <a:p>
            <a:r>
              <a:rPr lang="en-US" dirty="0" smtClean="0"/>
              <a:t>Notable members:</a:t>
            </a:r>
          </a:p>
          <a:p>
            <a:pPr lvl="1"/>
            <a:r>
              <a:rPr lang="en-US" dirty="0" smtClean="0"/>
              <a:t>Pine</a:t>
            </a:r>
          </a:p>
          <a:p>
            <a:pPr lvl="1"/>
            <a:r>
              <a:rPr lang="en-US" dirty="0" smtClean="0"/>
              <a:t>Yew</a:t>
            </a:r>
          </a:p>
          <a:p>
            <a:pPr lvl="1"/>
            <a:r>
              <a:rPr lang="en-US" dirty="0" smtClean="0"/>
              <a:t>Cypress</a:t>
            </a:r>
          </a:p>
          <a:p>
            <a:pPr lvl="1"/>
            <a:r>
              <a:rPr lang="en-US" dirty="0" smtClean="0"/>
              <a:t>Redwood</a:t>
            </a:r>
            <a:endParaRPr lang="en-US" dirty="0"/>
          </a:p>
        </p:txBody>
      </p:sp>
      <p:pic>
        <p:nvPicPr>
          <p:cNvPr id="4098" name="Picture 2" descr="C:\Documents and Settings\jcobb\Desktop\redwood-tru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874" y="3337660"/>
            <a:ext cx="2316956" cy="30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jcobb\Desktop\2464PPtourthroughtree_photocatch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693" y="3200400"/>
            <a:ext cx="2537346" cy="168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400" y="5562600"/>
            <a:ext cx="2753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California Redwood Trees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93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Conifer life cycle</a:t>
            </a:r>
            <a:endParaRPr lang="en-US" dirty="0"/>
          </a:p>
        </p:txBody>
      </p:sp>
      <p:pic>
        <p:nvPicPr>
          <p:cNvPr id="4" name="Content Placeholder 3" descr="I10-68-conifer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7529" r="-17529"/>
          <a:stretch>
            <a:fillRect/>
          </a:stretch>
        </p:blipFill>
        <p:spPr>
          <a:xfrm>
            <a:off x="275899" y="1586753"/>
            <a:ext cx="8868101" cy="5271247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Phylum </a:t>
            </a:r>
            <a:r>
              <a:rPr lang="en-US" dirty="0" err="1" smtClean="0"/>
              <a:t>Anthophyta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(Flowering Plants)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Angiosperms</a:t>
            </a:r>
          </a:p>
          <a:p>
            <a:r>
              <a:rPr lang="en-US" dirty="0" smtClean="0"/>
              <a:t>Seeds enclosed in an ovary</a:t>
            </a:r>
          </a:p>
          <a:p>
            <a:r>
              <a:rPr lang="en-US" dirty="0" smtClean="0"/>
              <a:t>Flowers</a:t>
            </a:r>
          </a:p>
          <a:p>
            <a:r>
              <a:rPr lang="en-US" dirty="0" smtClean="0"/>
              <a:t>Dominant vegetation </a:t>
            </a:r>
          </a:p>
          <a:p>
            <a:r>
              <a:rPr lang="en-US" dirty="0" smtClean="0"/>
              <a:t>Mature ovary is the fruit</a:t>
            </a:r>
            <a:endParaRPr lang="en-US" dirty="0"/>
          </a:p>
        </p:txBody>
      </p:sp>
      <p:pic>
        <p:nvPicPr>
          <p:cNvPr id="4" name="Picture 3" descr="largest flow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654493"/>
            <a:ext cx="2951956" cy="2531301"/>
          </a:xfrm>
          <a:prstGeom prst="rect">
            <a:avLst/>
          </a:prstGeom>
        </p:spPr>
      </p:pic>
      <p:pic>
        <p:nvPicPr>
          <p:cNvPr id="5" name="Picture 4" descr="corn tass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4419600"/>
            <a:ext cx="3313113" cy="222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0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day of creation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OR created on the backs of crystals if you’re an evolutionist, because that makes sense!  </a:t>
            </a:r>
            <a:r>
              <a:rPr lang="en-US" dirty="0" err="1" smtClean="0">
                <a:sym typeface="Wingdings"/>
              </a:rPr>
              <a:t></a:t>
            </a:r>
            <a:r>
              <a:rPr lang="en-US" dirty="0" smtClean="0">
                <a:sym typeface="Wingdings"/>
              </a:rPr>
              <a:t>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Flowering Plants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There are two classes:</a:t>
            </a:r>
          </a:p>
          <a:p>
            <a:pPr>
              <a:buNone/>
            </a:pPr>
            <a:r>
              <a:rPr lang="en-US" dirty="0" smtClean="0"/>
              <a:t>These are divided by the number of cotyledons in the seed and the leaves of the embryonic plant.</a:t>
            </a:r>
          </a:p>
          <a:p>
            <a:pPr>
              <a:buAutoNum type="arabicPeriod"/>
            </a:pPr>
            <a:r>
              <a:rPr lang="en-US" dirty="0" smtClean="0"/>
              <a:t>Monocots </a:t>
            </a:r>
          </a:p>
          <a:p>
            <a:pPr>
              <a:buAutoNum type="arabicPeriod"/>
            </a:pPr>
            <a:r>
              <a:rPr lang="en-US" dirty="0" err="1" smtClean="0"/>
              <a:t>Dicots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aking Glas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only one cotyledon in the seed </a:t>
            </a:r>
          </a:p>
          <a:p>
            <a:r>
              <a:rPr lang="en-US" dirty="0" smtClean="0"/>
              <a:t>only one leaf in the embryonic plant</a:t>
            </a:r>
          </a:p>
          <a:p>
            <a:r>
              <a:rPr lang="en-US" dirty="0" smtClean="0"/>
              <a:t>Parallel leaf venation (like a blade of grass)</a:t>
            </a:r>
          </a:p>
          <a:p>
            <a:r>
              <a:rPr lang="en-US" dirty="0" smtClean="0"/>
              <a:t>Flower parts in 3 and 6</a:t>
            </a:r>
          </a:p>
          <a:p>
            <a:r>
              <a:rPr lang="en-US" dirty="0" smtClean="0"/>
              <a:t>Fibrous roots </a:t>
            </a:r>
          </a:p>
          <a:p>
            <a:r>
              <a:rPr lang="en-US" dirty="0" smtClean="0"/>
              <a:t>Check page 343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Dicots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cotyledons in the seed</a:t>
            </a:r>
          </a:p>
          <a:p>
            <a:r>
              <a:rPr lang="en-US" dirty="0" smtClean="0"/>
              <a:t>2 leaves in the embryonic plant</a:t>
            </a:r>
          </a:p>
          <a:p>
            <a:r>
              <a:rPr lang="en-US" dirty="0" smtClean="0"/>
              <a:t>Netted venation</a:t>
            </a:r>
          </a:p>
          <a:p>
            <a:r>
              <a:rPr lang="en-US" dirty="0" smtClean="0"/>
              <a:t>Usually a tap root</a:t>
            </a:r>
          </a:p>
          <a:p>
            <a:r>
              <a:rPr lang="en-US" dirty="0" smtClean="0"/>
              <a:t>Vascular bundles	</a:t>
            </a:r>
          </a:p>
          <a:p>
            <a:r>
              <a:rPr lang="en-US" dirty="0" smtClean="0"/>
              <a:t>Leaves in 4s and 5s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p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 vs. </a:t>
            </a:r>
            <a:r>
              <a:rPr lang="en-US" dirty="0" err="1" smtClean="0"/>
              <a:t>Dicot</a:t>
            </a:r>
            <a:endParaRPr lang="en-US" dirty="0"/>
          </a:p>
        </p:txBody>
      </p:sp>
      <p:pic>
        <p:nvPicPr>
          <p:cNvPr id="4" name="Content Placeholder 3" descr="bean plant.gif"/>
          <p:cNvPicPr>
            <a:picLocks noGrp="1" noChangeAspect="1"/>
          </p:cNvPicPr>
          <p:nvPr>
            <p:ph idx="1"/>
          </p:nvPr>
        </p:nvPicPr>
        <p:blipFill>
          <a:blip r:embed="rId2"/>
          <a:srcRect t="-371" b="-371"/>
          <a:stretch>
            <a:fillRect/>
          </a:stretch>
        </p:blipFill>
        <p:spPr>
          <a:xfrm>
            <a:off x="0" y="1293983"/>
            <a:ext cx="9144000" cy="54352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 vs. </a:t>
            </a:r>
            <a:r>
              <a:rPr lang="en-US" dirty="0" err="1" smtClean="0"/>
              <a:t>Dicot</a:t>
            </a:r>
            <a:endParaRPr lang="en-US" dirty="0"/>
          </a:p>
        </p:txBody>
      </p:sp>
      <p:pic>
        <p:nvPicPr>
          <p:cNvPr id="4" name="Content Placeholder 3" descr="monocots_vs_dicot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6876" r="-66876"/>
          <a:stretch>
            <a:fillRect/>
          </a:stretch>
        </p:blipFill>
        <p:spPr>
          <a:xfrm>
            <a:off x="-2667000" y="1457979"/>
            <a:ext cx="9448800" cy="5616417"/>
          </a:xfrm>
        </p:spPr>
      </p:pic>
      <p:pic>
        <p:nvPicPr>
          <p:cNvPr id="5" name="Picture 4" descr="LeavesDicotMonocotColor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457979"/>
            <a:ext cx="487680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Monocots vs. </a:t>
            </a:r>
            <a:r>
              <a:rPr lang="en-US" dirty="0" err="1" smtClean="0"/>
              <a:t>Dicots</a:t>
            </a:r>
            <a:endParaRPr lang="en-US" dirty="0"/>
          </a:p>
        </p:txBody>
      </p:sp>
      <p:pic>
        <p:nvPicPr>
          <p:cNvPr id="4" name="Content Placeholder 3" descr="image2.gif"/>
          <p:cNvPicPr>
            <a:picLocks noGrp="1" noChangeAspect="1"/>
          </p:cNvPicPr>
          <p:nvPr>
            <p:ph idx="1"/>
          </p:nvPr>
        </p:nvPicPr>
        <p:blipFill>
          <a:blip r:embed="rId2"/>
          <a:srcRect l="-63183" r="-63183"/>
          <a:stretch>
            <a:fillRect/>
          </a:stretch>
        </p:blipFill>
        <p:spPr>
          <a:xfrm>
            <a:off x="726141" y="1586753"/>
            <a:ext cx="8417859" cy="5185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Three basic tissue types:</a:t>
            </a:r>
          </a:p>
          <a:p>
            <a:pPr lvl="1">
              <a:buNone/>
            </a:pPr>
            <a:r>
              <a:rPr lang="en-US" dirty="0" smtClean="0"/>
              <a:t>	1.  Dermal Tissue</a:t>
            </a:r>
          </a:p>
          <a:p>
            <a:pPr lvl="1">
              <a:buNone/>
            </a:pPr>
            <a:r>
              <a:rPr lang="en-US" dirty="0" smtClean="0"/>
              <a:t>			the outside covering of the plant or the skin.</a:t>
            </a:r>
          </a:p>
          <a:p>
            <a:pPr lvl="1">
              <a:buNone/>
            </a:pPr>
            <a:r>
              <a:rPr lang="en-US" dirty="0" smtClean="0"/>
              <a:t>	2.  Vascular Tissue</a:t>
            </a:r>
          </a:p>
          <a:p>
            <a:pPr lvl="1">
              <a:buNone/>
            </a:pPr>
            <a:r>
              <a:rPr lang="en-US" dirty="0" smtClean="0"/>
              <a:t>		xylem – transports water up the stem</a:t>
            </a:r>
          </a:p>
          <a:p>
            <a:pPr lvl="1">
              <a:buNone/>
            </a:pPr>
            <a:r>
              <a:rPr lang="en-US" dirty="0" smtClean="0"/>
              <a:t>		phloem- transport nutrients from photosynthesis down the plant.</a:t>
            </a:r>
          </a:p>
          <a:p>
            <a:pPr lvl="1">
              <a:buNone/>
            </a:pPr>
            <a:r>
              <a:rPr lang="en-US" dirty="0" smtClean="0"/>
              <a:t>	3.  Ground Tissue</a:t>
            </a:r>
          </a:p>
          <a:p>
            <a:pPr lvl="1">
              <a:buNone/>
            </a:pPr>
            <a:r>
              <a:rPr lang="en-US" dirty="0"/>
              <a:t>	4. ) </a:t>
            </a:r>
            <a:r>
              <a:rPr lang="en-US" dirty="0" err="1"/>
              <a:t>Meristematic</a:t>
            </a:r>
            <a:r>
              <a:rPr lang="en-US" dirty="0"/>
              <a:t> tissues: </a:t>
            </a:r>
          </a:p>
          <a:p>
            <a:pPr lvl="1">
              <a:buNone/>
            </a:pPr>
            <a:r>
              <a:rPr lang="en-US" dirty="0"/>
              <a:t>		made of small, thin-walled cells				undifferentiated</a:t>
            </a:r>
          </a:p>
          <a:p>
            <a:pPr lvl="1">
              <a:buNone/>
            </a:pPr>
            <a:r>
              <a:rPr lang="en-US" dirty="0"/>
              <a:t>		capable of mitosis</a:t>
            </a:r>
          </a:p>
          <a:p>
            <a:pPr lvl="1">
              <a:buNone/>
            </a:pPr>
            <a:r>
              <a:rPr lang="en-US" dirty="0"/>
              <a:t>		Found in buds, tips of roots &amp; stems, </a:t>
            </a:r>
          </a:p>
          <a:p>
            <a:pPr lvl="1">
              <a:buNone/>
            </a:pPr>
            <a:r>
              <a:rPr lang="en-US" dirty="0"/>
              <a:t>			&amp; vascular bundles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</a:t>
            </a:r>
            <a:endParaRPr lang="en-US" sz="10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Plant Tissues - Xylem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	</a:t>
            </a:r>
            <a:r>
              <a:rPr lang="en-US" u="sng" dirty="0"/>
              <a:t> </a:t>
            </a:r>
            <a:endParaRPr lang="en-US" dirty="0"/>
          </a:p>
        </p:txBody>
      </p:sp>
      <p:pic>
        <p:nvPicPr>
          <p:cNvPr id="74756" name="Picture 5" descr="84288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2592592"/>
            <a:ext cx="4457700" cy="356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86753"/>
            <a:ext cx="7691719" cy="4571999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 smtClean="0"/>
              <a:t>                                                                                                                                                        </a:t>
            </a:r>
            <a:r>
              <a:rPr lang="en-US" sz="11200" u="sng" dirty="0"/>
              <a:t>petiole</a:t>
            </a:r>
            <a:r>
              <a:rPr lang="en-US" sz="11200" dirty="0"/>
              <a:t>: stem that attaches leaf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sz="112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			    </a:t>
            </a:r>
            <a:r>
              <a:rPr lang="en-US" sz="11200" dirty="0" smtClean="0"/>
              <a:t>               </a:t>
            </a:r>
            <a:r>
              <a:rPr lang="en-US" sz="11200" u="sng" dirty="0" smtClean="0"/>
              <a:t>stipule</a:t>
            </a:r>
            <a:r>
              <a:rPr lang="en-US" sz="11200" dirty="0"/>
              <a:t>: wing-like attachments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                                             to petiole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sz="112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                                 </a:t>
            </a:r>
            <a:r>
              <a:rPr lang="en-US" sz="11200" u="sng" dirty="0"/>
              <a:t>blade</a:t>
            </a:r>
            <a:r>
              <a:rPr lang="en-US" sz="11200" dirty="0"/>
              <a:t>: flattened leaf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sz="11200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			     </a:t>
            </a:r>
            <a:r>
              <a:rPr lang="en-US" sz="11200" dirty="0" smtClean="0"/>
              <a:t>               </a:t>
            </a:r>
            <a:r>
              <a:rPr lang="en-US" sz="11200" u="sng" dirty="0" smtClean="0"/>
              <a:t>margin</a:t>
            </a:r>
            <a:r>
              <a:rPr lang="en-US" sz="11200" dirty="0"/>
              <a:t>: edge	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1200" dirty="0"/>
              <a:t>	</a:t>
            </a:r>
            <a:r>
              <a:rPr lang="en-US" sz="11200" u="sng" dirty="0"/>
              <a:t> </a:t>
            </a:r>
            <a:endParaRPr lang="en-US" sz="11200" dirty="0"/>
          </a:p>
        </p:txBody>
      </p:sp>
      <p:pic>
        <p:nvPicPr>
          <p:cNvPr id="76804" name="Picture 5" descr="structur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67752"/>
            <a:ext cx="31607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Venation</a:t>
            </a:r>
            <a:endParaRPr lang="en-US" sz="3600" dirty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</a:t>
            </a:r>
            <a:r>
              <a:rPr lang="en-US" sz="1000" dirty="0" smtClean="0"/>
              <a:t> </a:t>
            </a: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Parallel                     </a:t>
            </a:r>
            <a:r>
              <a:rPr lang="en-US" dirty="0" smtClean="0"/>
              <a:t>    </a:t>
            </a:r>
            <a:r>
              <a:rPr lang="en-US" dirty="0"/>
              <a:t>Netted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                             </a:t>
            </a:r>
            <a:r>
              <a:rPr lang="en-US" dirty="0"/>
              <a:t>      </a:t>
            </a:r>
            <a:r>
              <a:rPr lang="en-US" dirty="0" smtClean="0"/>
              <a:t>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</p:txBody>
      </p:sp>
      <p:pic>
        <p:nvPicPr>
          <p:cNvPr id="77828" name="Picture 6" descr="image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05000" y="2362200"/>
            <a:ext cx="10350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8" descr="veg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3048000"/>
            <a:ext cx="2667000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10" descr="veg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2790825"/>
            <a:ext cx="20002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Picture 12" descr="veg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2790825"/>
            <a:ext cx="21351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71800" y="5943600"/>
            <a:ext cx="1246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Palmate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6158752"/>
            <a:ext cx="1351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Pinnate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study plants?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Food (soybeans, corn, rice, etc.)</a:t>
            </a:r>
          </a:p>
          <a:p>
            <a:pPr>
              <a:buNone/>
            </a:pPr>
            <a:r>
              <a:rPr lang="en-US" dirty="0" smtClean="0"/>
              <a:t>Raw materials (cotton, lumber, hemp, etc.)</a:t>
            </a:r>
          </a:p>
          <a:p>
            <a:pPr>
              <a:buNone/>
            </a:pPr>
            <a:r>
              <a:rPr lang="en-US" dirty="0" smtClean="0"/>
              <a:t>Beauty and Landscaping</a:t>
            </a:r>
          </a:p>
          <a:p>
            <a:pPr>
              <a:buNone/>
            </a:pPr>
            <a:r>
              <a:rPr lang="en-US" dirty="0" smtClean="0"/>
              <a:t>Medicine</a:t>
            </a:r>
          </a:p>
          <a:p>
            <a:pPr>
              <a:buNone/>
            </a:pPr>
            <a:r>
              <a:rPr lang="en-US" dirty="0" smtClean="0"/>
              <a:t>Ecology (gauge ecosystem health)</a:t>
            </a:r>
          </a:p>
          <a:p>
            <a:pPr>
              <a:buNone/>
            </a:pPr>
            <a:r>
              <a:rPr lang="en-US" dirty="0" smtClean="0"/>
              <a:t>Oxygen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n Laug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Shape</a:t>
            </a:r>
            <a:endParaRPr lang="en-US" sz="3600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726141" y="1795462"/>
            <a:ext cx="7691719" cy="4571999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                             </a:t>
            </a:r>
            <a:r>
              <a:rPr lang="en-US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   Simple Palmate          </a:t>
            </a:r>
            <a:r>
              <a:rPr lang="en-US" dirty="0" smtClean="0"/>
              <a:t>                         Compound </a:t>
            </a:r>
            <a:r>
              <a:rPr lang="en-US" dirty="0"/>
              <a:t>Palmate</a:t>
            </a:r>
          </a:p>
        </p:txBody>
      </p:sp>
      <p:pic>
        <p:nvPicPr>
          <p:cNvPr id="78853" name="Picture 5" descr="veg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048000"/>
            <a:ext cx="2667000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9" descr="leaf_palmate_comp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048000"/>
            <a:ext cx="29718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Shape</a:t>
            </a:r>
            <a:endParaRPr lang="en-US" sz="3600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 smtClean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                             </a:t>
            </a:r>
            <a:r>
              <a:rPr lang="en-US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   Simple Pinnate          </a:t>
            </a:r>
            <a:r>
              <a:rPr lang="en-US" dirty="0" smtClean="0"/>
              <a:t>                          Compound </a:t>
            </a:r>
            <a:r>
              <a:rPr lang="en-US" dirty="0"/>
              <a:t>Pinnate</a:t>
            </a:r>
          </a:p>
        </p:txBody>
      </p:sp>
      <p:pic>
        <p:nvPicPr>
          <p:cNvPr id="79876" name="Picture 4" descr="image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05000" y="2362200"/>
            <a:ext cx="10350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 descr="veg3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124200" y="1524000"/>
            <a:ext cx="2667000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 descr="veg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438400" y="2743200"/>
            <a:ext cx="20002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7" descr="veg3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37443" y="1752600"/>
            <a:ext cx="19923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0" name="Picture 8" descr="leaf_palmate_comp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200400" y="2819400"/>
            <a:ext cx="29718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1" name="Picture 10" descr="leaf_pinnate_comp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34000" y="1586753"/>
            <a:ext cx="20097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Edges</a:t>
            </a:r>
            <a:endParaRPr lang="en-US" sz="3600" dirty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Leaf Margins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							undulate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entire                      dentate            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					                     </a:t>
            </a:r>
            <a:r>
              <a:rPr lang="en-US" dirty="0" err="1"/>
              <a:t>serate</a:t>
            </a:r>
            <a:endParaRPr lang="en-US" dirty="0"/>
          </a:p>
        </p:txBody>
      </p:sp>
      <p:pic>
        <p:nvPicPr>
          <p:cNvPr id="80900" name="Picture 11" descr="Entire leaf examp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847975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13" descr="Serrat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8900" y="1990725"/>
            <a:ext cx="1905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15" descr="Pelargonium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1586753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17" descr="Lamiumserrate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3886200"/>
            <a:ext cx="19050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Leaf Cross Section</a:t>
            </a:r>
            <a:endParaRPr lang="en-US" sz="3600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1924" name="Picture 12" descr="leafx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825625"/>
            <a:ext cx="701040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2948" name="Picture 6" descr="dicotleaf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586753"/>
            <a:ext cx="76200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 err="1" smtClean="0"/>
              <a:t>Dicot</a:t>
            </a:r>
            <a:r>
              <a:rPr lang="en-US" dirty="0" smtClean="0"/>
              <a:t> Leaf</a:t>
            </a:r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  </a:t>
            </a:r>
          </a:p>
        </p:txBody>
      </p:sp>
      <p:pic>
        <p:nvPicPr>
          <p:cNvPr id="84996" name="Picture 4" descr="CIMG11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786902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5" descr="CIMG11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6902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410200" y="2283767"/>
            <a:ext cx="2069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Monocot Leaf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Plant </a:t>
            </a:r>
            <a:r>
              <a:rPr lang="en-US" sz="3600" dirty="0"/>
              <a:t>Structure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Stomata</a:t>
            </a:r>
            <a:r>
              <a:rPr lang="en-US" dirty="0"/>
              <a:t>: openings on the underside of  leaves;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             regulate gas exchange</a:t>
            </a:r>
            <a:r>
              <a:rPr lang="en-US" dirty="0" smtClean="0"/>
              <a:t>, surrounded </a:t>
            </a:r>
            <a:r>
              <a:rPr lang="en-US" dirty="0"/>
              <a:t>by guard cells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6020" name="Picture 5" descr="leafx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352800"/>
            <a:ext cx="4267200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Ch. 13 Plant Kingdom &amp; Plant Structure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 smtClean="0"/>
              <a:t>Cross Section of Leaf</a:t>
            </a:r>
            <a:endParaRPr lang="en-US" sz="10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/>
              <a:t>    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8068" name="Picture 6" descr="leafst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9860" y="2062163"/>
            <a:ext cx="6858000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Stomata</a:t>
            </a:r>
            <a:endParaRPr lang="en-US" sz="360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1000" dirty="0" smtClean="0"/>
              <a:t>     </a:t>
            </a: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u="sng" dirty="0"/>
              <a:t>Stomata</a:t>
            </a:r>
            <a:r>
              <a:rPr lang="en-US" dirty="0"/>
              <a:t>: little openings on the underside of  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 </a:t>
            </a:r>
            <a:r>
              <a:rPr lang="en-US" dirty="0" smtClean="0"/>
              <a:t>  </a:t>
            </a:r>
            <a:r>
              <a:rPr lang="en-US" dirty="0"/>
              <a:t>leaves; regulate gas </a:t>
            </a:r>
            <a:r>
              <a:rPr lang="en-US" dirty="0" smtClean="0"/>
              <a:t>exchange </a:t>
            </a:r>
            <a:r>
              <a:rPr lang="en-US" dirty="0"/>
              <a:t>surrounded by guard cells</a:t>
            </a:r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endParaRPr lang="en-US" dirty="0"/>
          </a:p>
          <a:p>
            <a:pPr algn="l" eaLnBrk="1" hangingPunct="1">
              <a:lnSpc>
                <a:spcPct val="90000"/>
              </a:lnSpc>
              <a:buFont typeface="Wingdings" charset="2"/>
              <a:buNone/>
            </a:pPr>
            <a:r>
              <a:rPr lang="en-US" dirty="0"/>
              <a:t> </a:t>
            </a:r>
          </a:p>
        </p:txBody>
      </p:sp>
      <p:pic>
        <p:nvPicPr>
          <p:cNvPr id="87044" name="Picture 6" descr="9246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3703638"/>
            <a:ext cx="3962400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Fibrous and Tap roots</a:t>
            </a:r>
            <a:endParaRPr lang="en-US" sz="3600" dirty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Root </a:t>
            </a:r>
            <a:r>
              <a:rPr lang="en-US" dirty="0" smtClean="0"/>
              <a:t>Functions         fibrous </a:t>
            </a:r>
            <a:r>
              <a:rPr lang="en-US" dirty="0"/>
              <a:t>root	 </a:t>
            </a:r>
            <a:r>
              <a:rPr lang="en-US" dirty="0" smtClean="0"/>
              <a:t>          </a:t>
            </a:r>
            <a:r>
              <a:rPr lang="en-US" dirty="0"/>
              <a:t>tap root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anchor	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absorb H</a:t>
            </a:r>
            <a:r>
              <a:rPr lang="en-US" baseline="-25000" dirty="0"/>
              <a:t>2</a:t>
            </a:r>
            <a:r>
              <a:rPr lang="en-US" dirty="0"/>
              <a:t>O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   &amp; minerals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transport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* food storage </a:t>
            </a:r>
          </a:p>
        </p:txBody>
      </p:sp>
      <p:pic>
        <p:nvPicPr>
          <p:cNvPr id="89092" name="Picture 6" descr="Image of a Fibrous Roo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3696" y="3276600"/>
            <a:ext cx="166299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8" descr="Image of a Taproo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276600"/>
            <a:ext cx="165096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plant?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Cells are eukaryotic</a:t>
            </a:r>
          </a:p>
          <a:p>
            <a:r>
              <a:rPr lang="en-US" dirty="0" smtClean="0"/>
              <a:t>Chlorophyll (most of the time green)</a:t>
            </a:r>
          </a:p>
          <a:p>
            <a:r>
              <a:rPr lang="en-US" dirty="0" smtClean="0"/>
              <a:t>Made up of tissues and sometimes organs</a:t>
            </a:r>
          </a:p>
          <a:p>
            <a:r>
              <a:rPr lang="en-US" dirty="0" smtClean="0"/>
              <a:t>Cellulose in the cell wall</a:t>
            </a:r>
          </a:p>
          <a:p>
            <a:r>
              <a:rPr lang="en-US" dirty="0" smtClean="0"/>
              <a:t>Autotrophic</a:t>
            </a:r>
          </a:p>
          <a:p>
            <a:r>
              <a:rPr lang="en-US" dirty="0" smtClean="0"/>
              <a:t>Sexual reproduction</a:t>
            </a:r>
          </a:p>
          <a:p>
            <a:r>
              <a:rPr lang="en-US" dirty="0" smtClean="0"/>
              <a:t>Don’t move around</a:t>
            </a:r>
          </a:p>
          <a:p>
            <a:r>
              <a:rPr lang="en-US" dirty="0" smtClean="0"/>
              <a:t>A few plants are heterotrophic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 By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Root Structure</a:t>
            </a:r>
            <a:endParaRPr lang="en-US" sz="3600" dirty="0"/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	</a:t>
            </a:r>
            <a:r>
              <a:rPr lang="en-US" sz="9600" dirty="0"/>
              <a:t>    </a:t>
            </a:r>
            <a:r>
              <a:rPr lang="en-US" sz="9600" dirty="0" smtClean="0"/>
              <a:t>                        </a:t>
            </a:r>
            <a:r>
              <a:rPr lang="en-US" sz="9600" dirty="0"/>
              <a:t>Root Structure – Primary Growth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                     </a:t>
            </a:r>
            <a:r>
              <a:rPr lang="en-US" sz="9600" dirty="0" smtClean="0"/>
              <a:t>             </a:t>
            </a:r>
            <a:r>
              <a:rPr lang="en-US" sz="9600" u="sng" dirty="0"/>
              <a:t>maturation region</a:t>
            </a:r>
            <a:r>
              <a:rPr lang="en-US" sz="9600" dirty="0"/>
              <a:t>: cell differentiation</a:t>
            </a:r>
          </a:p>
          <a:p>
            <a:pPr algn="l" eaLnBrk="1" hangingPunct="1">
              <a:buFont typeface="Wingdings" charset="2"/>
              <a:buNone/>
            </a:pPr>
            <a:endParaRPr lang="en-US" sz="9600" dirty="0"/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		    </a:t>
            </a:r>
            <a:r>
              <a:rPr lang="en-US" sz="9600" dirty="0" smtClean="0"/>
              <a:t>                    </a:t>
            </a:r>
            <a:r>
              <a:rPr lang="en-US" sz="9600" u="sng" dirty="0"/>
              <a:t>elongation region</a:t>
            </a:r>
            <a:r>
              <a:rPr lang="en-US" sz="9600" dirty="0"/>
              <a:t>: growth &amp; vacuole</a:t>
            </a:r>
          </a:p>
          <a:p>
            <a:pPr algn="l" eaLnBrk="1" hangingPunct="1">
              <a:buFont typeface="Wingdings" charset="2"/>
              <a:buNone/>
            </a:pPr>
            <a:endParaRPr lang="en-US" sz="9600" dirty="0"/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                       </a:t>
            </a:r>
            <a:r>
              <a:rPr lang="en-US" sz="9600" dirty="0" smtClean="0"/>
              <a:t>              </a:t>
            </a:r>
            <a:r>
              <a:rPr lang="en-US" sz="9600" u="sng" dirty="0" err="1" smtClean="0"/>
              <a:t>meristematic</a:t>
            </a:r>
            <a:r>
              <a:rPr lang="en-US" sz="9600" u="sng" dirty="0" smtClean="0"/>
              <a:t> </a:t>
            </a:r>
            <a:r>
              <a:rPr lang="en-US" sz="9600" u="sng" dirty="0"/>
              <a:t>region</a:t>
            </a:r>
            <a:r>
              <a:rPr lang="en-US" sz="9600" dirty="0"/>
              <a:t>: cell </a:t>
            </a:r>
            <a:r>
              <a:rPr lang="en-US" sz="9600" dirty="0" smtClean="0"/>
              <a:t>division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 smtClean="0"/>
              <a:t>                                      </a:t>
            </a:r>
            <a:r>
              <a:rPr lang="en-US" sz="9600" u="sng" dirty="0"/>
              <a:t>root cap</a:t>
            </a:r>
            <a:r>
              <a:rPr lang="en-US" sz="9600" dirty="0"/>
              <a:t>: root protection	 </a:t>
            </a:r>
          </a:p>
        </p:txBody>
      </p:sp>
      <p:pic>
        <p:nvPicPr>
          <p:cNvPr id="93188" name="Picture 4" descr="roo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141" y="1323975"/>
            <a:ext cx="223837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Root Structure</a:t>
            </a:r>
            <a:endParaRPr lang="en-US" sz="3600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		</a:t>
            </a:r>
            <a:r>
              <a:rPr lang="en-US" sz="9600" dirty="0"/>
              <a:t>     </a:t>
            </a:r>
            <a:r>
              <a:rPr lang="en-US" sz="9600" dirty="0" smtClean="0"/>
              <a:t>                        Root </a:t>
            </a:r>
            <a:r>
              <a:rPr lang="en-US" sz="9600" dirty="0"/>
              <a:t>Structure – Primary Growth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                    </a:t>
            </a:r>
            <a:r>
              <a:rPr lang="en-US" sz="9600" dirty="0" smtClean="0"/>
              <a:t>              </a:t>
            </a:r>
            <a:r>
              <a:rPr lang="en-US" sz="9600" u="sng" dirty="0" smtClean="0"/>
              <a:t>maturation </a:t>
            </a:r>
            <a:r>
              <a:rPr lang="en-US" sz="9600" u="sng" dirty="0"/>
              <a:t>region</a:t>
            </a:r>
            <a:r>
              <a:rPr lang="en-US" sz="9600" dirty="0"/>
              <a:t>: cell differentiation</a:t>
            </a:r>
          </a:p>
          <a:p>
            <a:pPr algn="l" eaLnBrk="1" hangingPunct="1">
              <a:buFont typeface="Wingdings" charset="2"/>
              <a:buNone/>
            </a:pPr>
            <a:endParaRPr lang="en-US" sz="9600" dirty="0"/>
          </a:p>
          <a:p>
            <a:pPr algn="l" eaLnBrk="1" hangingPunct="1">
              <a:buFont typeface="Wingdings" charset="2"/>
              <a:buNone/>
            </a:pPr>
            <a:r>
              <a:rPr lang="en-US" sz="9600" dirty="0"/>
              <a:t>		    </a:t>
            </a:r>
            <a:r>
              <a:rPr lang="en-US" sz="9600" dirty="0" smtClean="0"/>
              <a:t>                    </a:t>
            </a:r>
            <a:r>
              <a:rPr lang="en-US" sz="9600" u="sng" dirty="0"/>
              <a:t>elongation region</a:t>
            </a:r>
            <a:r>
              <a:rPr lang="en-US" sz="9600" dirty="0"/>
              <a:t>: growth &amp; </a:t>
            </a:r>
            <a:r>
              <a:rPr lang="en-US" sz="9600" dirty="0" smtClean="0"/>
              <a:t>vacuole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 smtClean="0"/>
              <a:t>                                         </a:t>
            </a:r>
            <a:r>
              <a:rPr lang="en-US" sz="9600" u="sng" dirty="0" err="1" smtClean="0"/>
              <a:t>meristematic</a:t>
            </a:r>
            <a:r>
              <a:rPr lang="en-US" sz="9600" u="sng" dirty="0" smtClean="0"/>
              <a:t> </a:t>
            </a:r>
            <a:r>
              <a:rPr lang="en-US" sz="9600" u="sng" dirty="0"/>
              <a:t>region</a:t>
            </a:r>
            <a:r>
              <a:rPr lang="en-US" sz="9600" dirty="0"/>
              <a:t>: cell division</a:t>
            </a:r>
            <a:endParaRPr lang="en-US" sz="9600" dirty="0" smtClean="0"/>
          </a:p>
          <a:p>
            <a:pPr>
              <a:buNone/>
            </a:pPr>
            <a:r>
              <a:rPr lang="en-US" sz="9600" dirty="0" smtClean="0"/>
              <a:t>                                                        </a:t>
            </a:r>
            <a:r>
              <a:rPr lang="en-US" sz="9600" u="sng" dirty="0" smtClean="0"/>
              <a:t>root cap:</a:t>
            </a:r>
            <a:r>
              <a:rPr lang="en-US" sz="9600" dirty="0" smtClean="0"/>
              <a:t> root protection</a:t>
            </a:r>
          </a:p>
          <a:p>
            <a:pPr algn="l" eaLnBrk="1" hangingPunct="1">
              <a:buFont typeface="Wingdings" charset="2"/>
              <a:buNone/>
            </a:pPr>
            <a:r>
              <a:rPr lang="en-US" sz="9600" dirty="0" smtClean="0"/>
              <a:t>	</a:t>
            </a:r>
            <a:r>
              <a:rPr lang="en-US" dirty="0" smtClean="0"/>
              <a:t>        </a:t>
            </a:r>
            <a:endParaRPr lang="en-US" dirty="0"/>
          </a:p>
        </p:txBody>
      </p:sp>
      <p:pic>
        <p:nvPicPr>
          <p:cNvPr id="94212" name="Picture 5" descr="rootla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141" y="2667000"/>
            <a:ext cx="25209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Root Hairs</a:t>
            </a:r>
            <a:endParaRPr lang="en-US" sz="3600" dirty="0"/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188912" y="1457979"/>
            <a:ext cx="7691719" cy="4571999"/>
          </a:xfrm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 sz="1000" dirty="0" smtClean="0"/>
              <a:t>   </a:t>
            </a:r>
            <a:r>
              <a:rPr lang="en-US" dirty="0" smtClean="0"/>
              <a:t>	</a:t>
            </a:r>
            <a:r>
              <a:rPr lang="en-US" dirty="0"/>
              <a:t>			  </a:t>
            </a:r>
            <a:r>
              <a:rPr lang="en-US" dirty="0" smtClean="0"/>
              <a:t>                          Root </a:t>
            </a:r>
            <a:r>
              <a:rPr lang="en-US" dirty="0"/>
              <a:t>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                    </a:t>
            </a:r>
            <a:r>
              <a:rPr lang="en-US" dirty="0" smtClean="0"/>
              <a:t>             </a:t>
            </a:r>
            <a:r>
              <a:rPr lang="en-US" u="sng" dirty="0" smtClean="0"/>
              <a:t>root </a:t>
            </a:r>
            <a:r>
              <a:rPr lang="en-US" u="sng" dirty="0"/>
              <a:t>hairs</a:t>
            </a:r>
            <a:r>
              <a:rPr lang="en-US" dirty="0"/>
              <a:t>: increase surface area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                                </a:t>
            </a:r>
            <a:r>
              <a:rPr lang="en-US" dirty="0" smtClean="0"/>
              <a:t>                 </a:t>
            </a:r>
            <a:r>
              <a:rPr lang="en-US" dirty="0"/>
              <a:t>for greater absorption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                                   </a:t>
            </a:r>
            <a:r>
              <a:rPr lang="en-US" dirty="0" smtClean="0"/>
              <a:t>               </a:t>
            </a:r>
            <a:r>
              <a:rPr lang="en-US" dirty="0"/>
              <a:t>of H</a:t>
            </a:r>
            <a:r>
              <a:rPr lang="en-US" baseline="-25000" dirty="0"/>
              <a:t>2</a:t>
            </a:r>
            <a:r>
              <a:rPr lang="en-US" dirty="0"/>
              <a:t>O and minerals</a:t>
            </a:r>
          </a:p>
        </p:txBody>
      </p:sp>
      <p:pic>
        <p:nvPicPr>
          <p:cNvPr id="95236" name="Picture 6" descr="roothai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" y="2505075"/>
            <a:ext cx="24780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8" descr="rthai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3276600"/>
            <a:ext cx="2667000" cy="337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Secondary Root Growth</a:t>
            </a:r>
            <a:endParaRPr lang="en-US" sz="3600" dirty="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dirty="0"/>
              <a:t>	   Root </a:t>
            </a:r>
            <a:r>
              <a:rPr lang="en-US" dirty="0" smtClean="0"/>
              <a:t>Structure</a:t>
            </a:r>
          </a:p>
          <a:p>
            <a:pPr eaLnBrk="1" hangingPunct="1">
              <a:buFont typeface="Wingdings" charset="2"/>
              <a:buNone/>
            </a:pPr>
            <a:r>
              <a:rPr lang="en-US" dirty="0"/>
              <a:t>Secondary Growth = growth in diameter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Function</a:t>
            </a:r>
            <a:endParaRPr lang="en-US" sz="3600" dirty="0"/>
          </a:p>
        </p:txBody>
      </p:sp>
      <p:sp>
        <p:nvSpPr>
          <p:cNvPr id="1556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2"/>
              <a:buNone/>
            </a:pPr>
            <a:r>
              <a:rPr lang="en-US" sz="1000" dirty="0" smtClean="0"/>
              <a:t>     </a:t>
            </a:r>
            <a:r>
              <a:rPr lang="en-US" dirty="0"/>
              <a:t>Stem Function</a:t>
            </a:r>
          </a:p>
          <a:p>
            <a:pPr algn="l" eaLnBrk="1" hangingPunct="1">
              <a:buFontTx/>
              <a:buChar char="•"/>
            </a:pPr>
            <a:r>
              <a:rPr lang="en-US" dirty="0"/>
              <a:t> make  ….</a:t>
            </a:r>
          </a:p>
          <a:p>
            <a:pPr algn="l" eaLnBrk="1" hangingPunct="1">
              <a:buFontTx/>
              <a:buChar char="•"/>
            </a:pPr>
            <a:r>
              <a:rPr lang="en-US" dirty="0"/>
              <a:t> support …</a:t>
            </a:r>
          </a:p>
          <a:p>
            <a:pPr algn="l" eaLnBrk="1" hangingPunct="1">
              <a:buFontTx/>
              <a:buChar char="•"/>
            </a:pPr>
            <a:r>
              <a:rPr lang="en-US" dirty="0"/>
              <a:t> display …  Leaves!</a:t>
            </a:r>
          </a:p>
          <a:p>
            <a:pPr algn="l" eaLnBrk="1" hangingPunct="1">
              <a:buFontTx/>
              <a:buChar char="•"/>
            </a:pPr>
            <a:endParaRPr lang="en-US" dirty="0"/>
          </a:p>
          <a:p>
            <a:pPr algn="l" eaLnBrk="1" hangingPunct="1">
              <a:buFontTx/>
              <a:buChar char="•"/>
            </a:pPr>
            <a:r>
              <a:rPr lang="en-US" dirty="0"/>
              <a:t> conduct material to &amp; from leaves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Anatomy</a:t>
            </a:r>
            <a:endParaRPr lang="en-US" sz="3600" dirty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buFont typeface="Wingdings" charset="2"/>
              <a:buNone/>
            </a:pPr>
            <a:r>
              <a:rPr lang="en-US" dirty="0" smtClean="0"/>
              <a:t>                          Stem </a:t>
            </a:r>
            <a:r>
              <a:rPr lang="en-US" dirty="0"/>
              <a:t>Anatomy </a:t>
            </a:r>
            <a:r>
              <a:rPr lang="en-US" dirty="0" err="1"/>
              <a:t>p</a:t>
            </a:r>
            <a:r>
              <a:rPr lang="en-US" dirty="0"/>
              <a:t>. 313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</a:t>
            </a:r>
            <a:r>
              <a:rPr lang="en-US" dirty="0" smtClean="0"/>
              <a:t>   </a:t>
            </a:r>
            <a:r>
              <a:rPr lang="en-US" u="sng" dirty="0"/>
              <a:t>bud scales</a:t>
            </a:r>
            <a:r>
              <a:rPr lang="en-US" dirty="0"/>
              <a:t>: protect tiny leaves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</a:t>
            </a:r>
            <a:r>
              <a:rPr lang="en-US" dirty="0" smtClean="0"/>
              <a:t> </a:t>
            </a:r>
            <a:r>
              <a:rPr lang="en-US" u="sng" dirty="0" smtClean="0"/>
              <a:t>apical </a:t>
            </a:r>
            <a:r>
              <a:rPr lang="en-US" u="sng" dirty="0"/>
              <a:t>bud</a:t>
            </a:r>
            <a:r>
              <a:rPr lang="en-US" dirty="0"/>
              <a:t>: </a:t>
            </a:r>
            <a:r>
              <a:rPr lang="en-US" dirty="0" err="1"/>
              <a:t>dormat</a:t>
            </a:r>
            <a:r>
              <a:rPr lang="en-US" dirty="0"/>
              <a:t> bud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</a:t>
            </a:r>
            <a:r>
              <a:rPr lang="en-US" dirty="0" smtClean="0"/>
              <a:t> </a:t>
            </a:r>
            <a:r>
              <a:rPr lang="en-US" u="sng" dirty="0" smtClean="0"/>
              <a:t>node</a:t>
            </a:r>
            <a:r>
              <a:rPr lang="en-US" dirty="0"/>
              <a:t>: where leaves are produced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  </a:t>
            </a:r>
            <a:r>
              <a:rPr lang="en-US" dirty="0" smtClean="0"/>
              <a:t> </a:t>
            </a:r>
            <a:r>
              <a:rPr lang="en-US" u="sng" dirty="0" err="1" smtClean="0"/>
              <a:t>lenticel</a:t>
            </a:r>
            <a:r>
              <a:rPr lang="en-US" dirty="0"/>
              <a:t>: opening for gas </a:t>
            </a:r>
            <a:r>
              <a:rPr lang="en-US" dirty="0" err="1"/>
              <a:t>xchange</a:t>
            </a:r>
            <a:endParaRPr lang="en-US" dirty="0"/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  </a:t>
            </a:r>
            <a:r>
              <a:rPr lang="en-US" dirty="0" smtClean="0"/>
              <a:t>  </a:t>
            </a:r>
            <a:r>
              <a:rPr lang="en-US" u="sng" dirty="0"/>
              <a:t>leaf scar</a:t>
            </a:r>
            <a:r>
              <a:rPr lang="en-US" dirty="0"/>
              <a:t>: where leaf was attached</a:t>
            </a:r>
          </a:p>
          <a:p>
            <a:pPr algn="l" eaLnBrk="1" hangingPunct="1">
              <a:buFontTx/>
              <a:buNone/>
            </a:pPr>
            <a:r>
              <a:rPr lang="en-US" dirty="0"/>
              <a:t>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pic>
        <p:nvPicPr>
          <p:cNvPr id="103428" name="Picture 4" descr="Dormant Tree Twi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219200"/>
            <a:ext cx="391318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5" descr="Ash tw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57979"/>
            <a:ext cx="12303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Structure</a:t>
            </a:r>
            <a:endParaRPr lang="en-US" sz="3600" dirty="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  <a:r>
              <a:rPr lang="en-US" dirty="0"/>
              <a:t>Stem 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monocot stem                             </a:t>
            </a:r>
            <a:r>
              <a:rPr lang="en-US" dirty="0" err="1"/>
              <a:t>dicot</a:t>
            </a:r>
            <a:r>
              <a:rPr lang="en-US" dirty="0"/>
              <a:t> stem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r>
              <a:rPr lang="en-US" dirty="0"/>
              <a:t>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pic>
        <p:nvPicPr>
          <p:cNvPr id="104452" name="Picture 4" descr="CIMG097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543300"/>
            <a:ext cx="4013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5" descr="CIMG09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5433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Stem Structure</a:t>
            </a:r>
            <a:endParaRPr lang="en-US" sz="3600" dirty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2"/>
              <a:buNone/>
            </a:pPr>
            <a:endParaRPr lang="en-US" sz="1000" dirty="0" smtClean="0"/>
          </a:p>
          <a:p>
            <a:pPr eaLnBrk="1" hangingPunct="1">
              <a:buFont typeface="Wingdings" charset="2"/>
              <a:buNone/>
            </a:pPr>
            <a:r>
              <a:rPr lang="en-US" sz="1000" dirty="0"/>
              <a:t>     </a:t>
            </a:r>
            <a:r>
              <a:rPr lang="en-US" dirty="0"/>
              <a:t>Stem 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Annual rings are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spring &amp; summer xylem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 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r>
              <a:rPr lang="en-US" dirty="0"/>
              <a:t>  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</p:txBody>
      </p:sp>
      <p:pic>
        <p:nvPicPr>
          <p:cNvPr id="105476" name="Picture 7" descr="conifer%20banner%2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854993"/>
            <a:ext cx="259080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7" name="Picture 9" descr="tilia1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593352"/>
            <a:ext cx="36576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8" name="Picture 11" descr="dstem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822700"/>
            <a:ext cx="4752975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Hardwood and Softwood</a:t>
            </a:r>
            <a:endParaRPr lang="en-US" sz="3600" dirty="0"/>
          </a:p>
        </p:txBody>
      </p:sp>
      <p:sp>
        <p:nvSpPr>
          <p:cNvPr id="1679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charset="2"/>
              <a:buNone/>
            </a:pPr>
            <a:r>
              <a:rPr lang="en-US" sz="1000" dirty="0" smtClean="0"/>
              <a:t>     </a:t>
            </a:r>
            <a:r>
              <a:rPr lang="en-US" dirty="0"/>
              <a:t>Stem Structure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</a:t>
            </a:r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Heartwood</a:t>
            </a:r>
            <a:r>
              <a:rPr lang="en-US" dirty="0"/>
              <a:t>: dead xylem</a:t>
            </a:r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Sapwood</a:t>
            </a:r>
            <a:r>
              <a:rPr lang="en-US" dirty="0"/>
              <a:t>: new xylem</a:t>
            </a:r>
          </a:p>
          <a:p>
            <a:pPr algn="l" eaLnBrk="1" hangingPunct="1">
              <a:buFont typeface="Wingdings" charset="2"/>
              <a:buNone/>
            </a:pPr>
            <a:endParaRPr lang="en-US" dirty="0"/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Hardwood</a:t>
            </a:r>
            <a:r>
              <a:rPr lang="en-US" dirty="0"/>
              <a:t>: from slower growing angiosperm</a:t>
            </a:r>
          </a:p>
          <a:p>
            <a:pPr algn="l" eaLnBrk="1" hangingPunct="1">
              <a:buFont typeface="Wingdings" charset="2"/>
              <a:buNone/>
            </a:pPr>
            <a:r>
              <a:rPr lang="en-US" u="sng" dirty="0"/>
              <a:t>Softwood</a:t>
            </a:r>
            <a:r>
              <a:rPr lang="en-US" dirty="0"/>
              <a:t>: from faster growing gymnosperm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/>
              <a:t>Ch. 13 Plant Kingdom &amp; Plant Structure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eaLnBrk="1" hangingPunct="1">
              <a:buFont typeface="Wingdings" charset="2"/>
              <a:buNone/>
            </a:pPr>
            <a:r>
              <a:rPr lang="en-US" dirty="0"/>
              <a:t>13B Plant Anatomy</a:t>
            </a:r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dirty="0"/>
          </a:p>
          <a:p>
            <a:pPr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000" dirty="0"/>
          </a:p>
          <a:p>
            <a:pPr algn="l" eaLnBrk="1" hangingPunct="1">
              <a:buFont typeface="Wingdings" charset="2"/>
              <a:buNone/>
            </a:pPr>
            <a:endParaRPr lang="en-US" sz="11200" dirty="0"/>
          </a:p>
          <a:p>
            <a:pPr algn="l" eaLnBrk="1" hangingPunct="1">
              <a:buFont typeface="Wingdings" charset="2"/>
              <a:buNone/>
            </a:pPr>
            <a:r>
              <a:rPr lang="en-US" sz="11200" dirty="0"/>
              <a:t>          monocot root                      </a:t>
            </a:r>
            <a:r>
              <a:rPr lang="en-US" sz="11200" dirty="0" smtClean="0"/>
              <a:t>      </a:t>
            </a:r>
            <a:r>
              <a:rPr lang="en-US" sz="11200" dirty="0" err="1" smtClean="0"/>
              <a:t>dicot</a:t>
            </a:r>
            <a:r>
              <a:rPr lang="en-US" sz="11200" dirty="0" smtClean="0"/>
              <a:t> </a:t>
            </a:r>
            <a:r>
              <a:rPr lang="en-US" sz="11200" dirty="0"/>
              <a:t>root     </a:t>
            </a:r>
          </a:p>
          <a:p>
            <a:pPr algn="l" eaLnBrk="1" hangingPunct="1">
              <a:buFont typeface="Wingdings" charset="2"/>
              <a:buNone/>
            </a:pPr>
            <a:r>
              <a:rPr lang="en-US" dirty="0"/>
              <a:t>  </a:t>
            </a:r>
          </a:p>
        </p:txBody>
      </p:sp>
      <p:pic>
        <p:nvPicPr>
          <p:cNvPr id="111620" name="Picture 6" descr="monort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588" y="2057400"/>
            <a:ext cx="3249612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Picture 8" descr="dirtc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103438"/>
            <a:ext cx="4010025" cy="340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three main groups of plants: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1.  Nonvascular (lack vascular tissue) - small</a:t>
            </a:r>
          </a:p>
          <a:p>
            <a:pPr>
              <a:buNone/>
            </a:pPr>
            <a:r>
              <a:rPr lang="en-US" dirty="0" smtClean="0"/>
              <a:t>			ex. mosses, liverworts  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2.  Vascular without seeds</a:t>
            </a:r>
          </a:p>
          <a:p>
            <a:pPr>
              <a:buNone/>
            </a:pPr>
            <a:r>
              <a:rPr lang="en-US" dirty="0" smtClean="0"/>
              <a:t>			ex.  Ferns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3.  Vascular with seeds</a:t>
            </a:r>
          </a:p>
          <a:p>
            <a:pPr>
              <a:buNone/>
            </a:pPr>
            <a:r>
              <a:rPr lang="en-US" dirty="0" smtClean="0"/>
              <a:t>			ex.  Gymnosperms, Angiosperms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arat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 eaLnBrk="1" hangingPunct="1"/>
            <a:r>
              <a:rPr lang="en-US" dirty="0">
                <a:latin typeface="Comic Sans MS" charset="0"/>
              </a:rPr>
              <a:t>Plant Kingdom</a:t>
            </a:r>
          </a:p>
        </p:txBody>
      </p:sp>
      <p:sp>
        <p:nvSpPr>
          <p:cNvPr id="931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066800"/>
            <a:ext cx="8991600" cy="6172200"/>
          </a:xfrm>
        </p:spPr>
        <p:txBody>
          <a:bodyPr>
            <a:normAutofit fontScale="92500" lnSpcReduction="10000"/>
          </a:bodyPr>
          <a:lstStyle/>
          <a:p>
            <a:pPr lvl="1">
              <a:lnSpc>
                <a:spcPct val="80000"/>
              </a:lnSpc>
              <a:buNone/>
            </a:pPr>
            <a:r>
              <a:rPr lang="en-US" sz="2400" b="1" dirty="0">
                <a:latin typeface="Comic Sans MS" charset="0"/>
              </a:rPr>
              <a:t>			Gymnosperms                 </a:t>
            </a:r>
            <a:r>
              <a:rPr lang="en-US" sz="2400" b="1" dirty="0" smtClean="0">
                <a:latin typeface="Comic Sans MS" charset="0"/>
              </a:rPr>
              <a:t>    Angiosperms</a:t>
            </a:r>
            <a:r>
              <a:rPr lang="en-US" sz="2400" b="1" dirty="0">
                <a:latin typeface="Comic Sans MS" charset="0"/>
              </a:rPr>
              <a:t>			</a:t>
            </a:r>
          </a:p>
          <a:p>
            <a:pPr>
              <a:lnSpc>
                <a:spcPct val="80000"/>
              </a:lnSpc>
              <a:buNone/>
            </a:pPr>
            <a:r>
              <a:rPr lang="en-US" b="1" dirty="0" smtClean="0">
                <a:latin typeface="Comic Sans MS" charset="0"/>
              </a:rPr>
              <a:t>                </a:t>
            </a:r>
            <a:endParaRPr lang="en-US" sz="2400" b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400" b="1" dirty="0">
                <a:latin typeface="Comic Sans MS" charset="0"/>
              </a:rPr>
              <a:t>	</a:t>
            </a:r>
            <a:r>
              <a:rPr lang="en-US" sz="2400" b="1" dirty="0" err="1" smtClean="0">
                <a:latin typeface="Comic Sans MS" charset="0"/>
              </a:rPr>
              <a:t>Pteridophyta</a:t>
            </a:r>
            <a:r>
              <a:rPr lang="en-US" sz="2400" b="1" dirty="0">
                <a:latin typeface="Comic Sans MS" charset="0"/>
              </a:rPr>
              <a:t>					</a:t>
            </a:r>
          </a:p>
          <a:p>
            <a:pPr lvl="1">
              <a:lnSpc>
                <a:spcPct val="80000"/>
              </a:lnSpc>
              <a:buNone/>
            </a:pPr>
            <a:r>
              <a:rPr lang="en-US" sz="2400" b="1" dirty="0">
                <a:latin typeface="Comic Sans MS" charset="0"/>
              </a:rPr>
              <a:t>		</a:t>
            </a:r>
            <a:r>
              <a:rPr lang="en-US" sz="2400" b="1" dirty="0" smtClean="0">
                <a:latin typeface="Comic Sans MS" charset="0"/>
              </a:rPr>
              <a:t>(ferns)</a:t>
            </a:r>
            <a:r>
              <a:rPr lang="en-US" sz="2400" b="1" dirty="0">
                <a:latin typeface="Comic Sans MS" charset="0"/>
              </a:rPr>
              <a:t>		 </a:t>
            </a:r>
            <a:r>
              <a:rPr lang="en-US" sz="2400" b="1" dirty="0" smtClean="0">
                <a:latin typeface="Comic Sans MS" charset="0"/>
              </a:rPr>
              <a:t>            Seeds      </a:t>
            </a:r>
            <a:r>
              <a:rPr lang="en-US" sz="2400" b="1" dirty="0">
                <a:latin typeface="Comic Sans MS" charset="0"/>
              </a:rPr>
              <a:t>							</a:t>
            </a: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r>
              <a:rPr lang="en-US" b="1" dirty="0">
                <a:latin typeface="Comic Sans MS" charset="0"/>
              </a:rPr>
              <a:t> </a:t>
            </a:r>
            <a:r>
              <a:rPr lang="en-US" b="1" dirty="0" smtClean="0">
                <a:latin typeface="Comic Sans MS" charset="0"/>
              </a:rPr>
              <a:t>    </a:t>
            </a:r>
            <a:r>
              <a:rPr lang="en-US" sz="2400" b="1" dirty="0" smtClean="0">
                <a:latin typeface="Comic Sans MS" charset="0"/>
              </a:rPr>
              <a:t>                           Spores</a:t>
            </a:r>
            <a:endParaRPr lang="en-US" sz="2400" b="1" dirty="0">
              <a:latin typeface="Comic Sans MS" charset="0"/>
            </a:endParaRP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endParaRPr lang="en-US" sz="2400" b="1" dirty="0">
              <a:latin typeface="Comic Sans MS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2400" b="1" dirty="0">
                <a:latin typeface="Comic Sans MS" charset="0"/>
              </a:rPr>
              <a:t>			</a:t>
            </a:r>
            <a:r>
              <a:rPr lang="en-US" sz="2800" b="1" dirty="0">
                <a:latin typeface="Comic Sans MS" charset="0"/>
              </a:rPr>
              <a:t>	</a:t>
            </a:r>
            <a:r>
              <a:rPr lang="en-US" sz="2800" b="1" dirty="0" smtClean="0">
                <a:latin typeface="Comic Sans MS" charset="0"/>
              </a:rPr>
              <a:t>               </a:t>
            </a:r>
            <a:endParaRPr lang="en-US" b="1" dirty="0">
              <a:latin typeface="Comic Sans MS" charset="0"/>
            </a:endParaRPr>
          </a:p>
          <a:p>
            <a:pPr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400" b="1" i="1" dirty="0">
                <a:latin typeface="Comic Sans MS" charset="0"/>
              </a:rPr>
              <a:t>Bryophytes		  			 </a:t>
            </a:r>
            <a:r>
              <a:rPr lang="en-US" sz="2400" b="1" i="1" dirty="0" err="1" smtClean="0">
                <a:latin typeface="Comic Sans MS" charset="0"/>
              </a:rPr>
              <a:t>Tracheophytes</a:t>
            </a:r>
            <a:r>
              <a:rPr lang="en-US" sz="2400" b="1" i="1" dirty="0" smtClean="0">
                <a:latin typeface="Comic Sans MS" charset="0"/>
              </a:rPr>
              <a:t> </a:t>
            </a:r>
            <a:endParaRPr lang="en-US" sz="2400" b="1" i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000" b="1" dirty="0">
                <a:latin typeface="Comic Sans MS" charset="0"/>
              </a:rPr>
              <a:t>Mosses </a:t>
            </a:r>
            <a:r>
              <a:rPr lang="en-US" sz="2000" b="1" dirty="0" smtClean="0">
                <a:latin typeface="Comic Sans MS" charset="0"/>
              </a:rPr>
              <a:t>                                          (vascular plants)</a:t>
            </a:r>
            <a:endParaRPr lang="en-US" sz="2000" b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2000" b="1" dirty="0">
                <a:latin typeface="Comic Sans MS" charset="0"/>
              </a:rPr>
              <a:t>Liverworts</a:t>
            </a:r>
            <a:r>
              <a:rPr lang="en-US" sz="2400" b="1" dirty="0">
                <a:latin typeface="Comic Sans MS" charset="0"/>
              </a:rPr>
              <a:t>		     </a:t>
            </a: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endParaRPr lang="en-US" sz="2400" b="1" dirty="0">
              <a:latin typeface="Comic Sans MS" charset="0"/>
            </a:endParaRP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1400" b="1" dirty="0">
                <a:latin typeface="Comic Sans MS" charset="0"/>
              </a:rPr>
              <a:t>			</a:t>
            </a:r>
            <a:r>
              <a:rPr lang="en-US" b="1" dirty="0" err="1" smtClean="0">
                <a:latin typeface="Comic Sans MS" charset="0"/>
              </a:rPr>
              <a:t>NonVascular</a:t>
            </a:r>
            <a:r>
              <a:rPr lang="en-US" sz="1400" b="1" dirty="0">
                <a:latin typeface="Comic Sans MS" charset="0"/>
              </a:rPr>
              <a:t>		</a:t>
            </a:r>
          </a:p>
          <a:p>
            <a:pPr lvl="1" eaLnBrk="1" hangingPunct="1">
              <a:lnSpc>
                <a:spcPct val="80000"/>
              </a:lnSpc>
              <a:buFont typeface="Wingdings" charset="2"/>
              <a:buNone/>
            </a:pPr>
            <a:r>
              <a:rPr lang="en-US" sz="1400" b="1" dirty="0">
                <a:latin typeface="Comic Sans MS" charset="0"/>
              </a:rPr>
              <a:t>							</a:t>
            </a: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H="1" flipV="1">
            <a:off x="2057400" y="5562600"/>
            <a:ext cx="83820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H="1" flipV="1">
            <a:off x="4038600" y="4038600"/>
            <a:ext cx="838200" cy="91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 flipV="1">
            <a:off x="4910351" y="4190999"/>
            <a:ext cx="804649" cy="74721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 flipV="1">
            <a:off x="6869373" y="2667000"/>
            <a:ext cx="750627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H="1" flipV="1">
            <a:off x="5943600" y="2743200"/>
            <a:ext cx="91440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2895600" y="5562600"/>
            <a:ext cx="99060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C:\Documents and Settings\jcobb\Desktop\mshield_fer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609" y="2425700"/>
            <a:ext cx="990600" cy="13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48775"/>
            <a:ext cx="1752600" cy="121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Documents and Settings\jcobb\Desktop\pine tree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01" y="1431925"/>
            <a:ext cx="7239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jcobb\Desktop\pine co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533" y="1429211"/>
            <a:ext cx="724873" cy="85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jcobb\Desktop\peac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402833"/>
            <a:ext cx="664556" cy="78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jcobb\Desktop\Flow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686" y="1400369"/>
            <a:ext cx="985838" cy="73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Nonvascular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Mosses, Liverworts, and Hornworts</a:t>
            </a:r>
          </a:p>
          <a:p>
            <a:r>
              <a:rPr lang="en-US" dirty="0" smtClean="0"/>
              <a:t>Bryophytes is the moss phylum and most recognized.</a:t>
            </a:r>
          </a:p>
          <a:p>
            <a:r>
              <a:rPr lang="en-US" dirty="0" smtClean="0"/>
              <a:t>Lack vascular tissue to transport to move water and dissolved materials throughout the plant.</a:t>
            </a:r>
          </a:p>
          <a:p>
            <a:r>
              <a:rPr lang="en-US" dirty="0" smtClean="0"/>
              <a:t>Usually very small</a:t>
            </a:r>
          </a:p>
          <a:p>
            <a:r>
              <a:rPr lang="en-US" dirty="0" smtClean="0"/>
              <a:t>Produce spores, not seeds.</a:t>
            </a:r>
          </a:p>
          <a:p>
            <a:endParaRPr lang="en-US" dirty="0"/>
          </a:p>
        </p:txBody>
      </p:sp>
      <p:pic>
        <p:nvPicPr>
          <p:cNvPr id="4" name="Picture 3" descr="20070331184751_100_60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745" y="3810000"/>
            <a:ext cx="4172254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Nonvascular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Small</a:t>
            </a:r>
          </a:p>
          <a:p>
            <a:r>
              <a:rPr lang="en-US" dirty="0" smtClean="0"/>
              <a:t>No true leaves</a:t>
            </a:r>
          </a:p>
          <a:p>
            <a:r>
              <a:rPr lang="en-US" dirty="0" smtClean="0"/>
              <a:t>No true stems</a:t>
            </a:r>
          </a:p>
          <a:p>
            <a:r>
              <a:rPr lang="en-US" dirty="0" smtClean="0"/>
              <a:t>No true roots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Gametophyte – alteration of generations – this means they are haploid as an adult and diploid as a sporophyte.</a:t>
            </a:r>
          </a:p>
          <a:p>
            <a:endParaRPr lang="en-US" dirty="0"/>
          </a:p>
        </p:txBody>
      </p:sp>
      <p:pic>
        <p:nvPicPr>
          <p:cNvPr id="4" name="Picture 4" descr="Takak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8458" y="1457978"/>
            <a:ext cx="2624802" cy="326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picture of LIVERWO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6074" y="1457977"/>
            <a:ext cx="3227926" cy="326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h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19334" y="0"/>
            <a:ext cx="9144000" cy="7010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39" name="Picture 5" descr="img004.gif (16029 byt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7086600" y="54864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protonema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28800" y="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Bryophyte life cycle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1164</TotalTime>
  <Words>726</Words>
  <Application>Microsoft Office PowerPoint</Application>
  <PresentationFormat>On-screen Show (4:3)</PresentationFormat>
  <Paragraphs>342</Paragraphs>
  <Slides>49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Venture</vt:lpstr>
      <vt:lpstr>Botany  the study of plants </vt:lpstr>
      <vt:lpstr>Plants</vt:lpstr>
      <vt:lpstr>Why study plants?</vt:lpstr>
      <vt:lpstr>What is a plant?</vt:lpstr>
      <vt:lpstr>Plant Classification</vt:lpstr>
      <vt:lpstr>Plant Kingdom</vt:lpstr>
      <vt:lpstr>Nonvascular Plants</vt:lpstr>
      <vt:lpstr>Nonvascular Plants</vt:lpstr>
      <vt:lpstr>PowerPoint Presentation</vt:lpstr>
      <vt:lpstr>Plant Life Cycle</vt:lpstr>
      <vt:lpstr>Vascular Plants  without seeds</vt:lpstr>
      <vt:lpstr>PowerPoint Presentation</vt:lpstr>
      <vt:lpstr>PowerPoint Presentation</vt:lpstr>
      <vt:lpstr>PowerPoint Presentation</vt:lpstr>
      <vt:lpstr>Vascular Plants without seeds</vt:lpstr>
      <vt:lpstr>Vascular plants with seeds</vt:lpstr>
      <vt:lpstr>Coniferophyta</vt:lpstr>
      <vt:lpstr>Conifer life cycle</vt:lpstr>
      <vt:lpstr>Phylum Anthophyta  (Flowering Plants)</vt:lpstr>
      <vt:lpstr>Flowering Plants </vt:lpstr>
      <vt:lpstr>Monocots</vt:lpstr>
      <vt:lpstr>Dicots</vt:lpstr>
      <vt:lpstr>Monocot vs. Dicot</vt:lpstr>
      <vt:lpstr>Monocot vs. Dicot</vt:lpstr>
      <vt:lpstr>Monocots vs. Dicots</vt:lpstr>
      <vt:lpstr>Plant Anatomy</vt:lpstr>
      <vt:lpstr>Plant Structure</vt:lpstr>
      <vt:lpstr>Plant Structure</vt:lpstr>
      <vt:lpstr>Leaf Venation</vt:lpstr>
      <vt:lpstr>Leaf Shape</vt:lpstr>
      <vt:lpstr>Leaf Shape</vt:lpstr>
      <vt:lpstr>Leaf Edges</vt:lpstr>
      <vt:lpstr>Leaf Cross Section</vt:lpstr>
      <vt:lpstr>Plant Structure</vt:lpstr>
      <vt:lpstr>Plant Structure</vt:lpstr>
      <vt:lpstr>Plant Structure</vt:lpstr>
      <vt:lpstr>Ch. 13 Plant Kingdom &amp; Plant Structure</vt:lpstr>
      <vt:lpstr>Stomata</vt:lpstr>
      <vt:lpstr>Fibrous and Tap roots</vt:lpstr>
      <vt:lpstr>Root Structure</vt:lpstr>
      <vt:lpstr>Root Structure</vt:lpstr>
      <vt:lpstr>Root Hairs</vt:lpstr>
      <vt:lpstr>Secondary Root Growth</vt:lpstr>
      <vt:lpstr>Stem Function</vt:lpstr>
      <vt:lpstr>Stem Anatomy</vt:lpstr>
      <vt:lpstr>Stem Structure</vt:lpstr>
      <vt:lpstr>Stem Structure</vt:lpstr>
      <vt:lpstr>Hardwood and Softwood</vt:lpstr>
      <vt:lpstr>Ch. 13 Plant Kingdom &amp; Plant Structure</vt:lpstr>
    </vt:vector>
  </TitlesOfParts>
  <Company>GCA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Botany  the study of plants </dc:title>
  <dc:creator>Jason Cobb</dc:creator>
  <cp:lastModifiedBy>jcobb</cp:lastModifiedBy>
  <cp:revision>41</cp:revision>
  <dcterms:created xsi:type="dcterms:W3CDTF">2012-03-30T02:12:49Z</dcterms:created>
  <dcterms:modified xsi:type="dcterms:W3CDTF">2012-04-02T17:53:49Z</dcterms:modified>
</cp:coreProperties>
</file>